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2" r:id="rId2"/>
    <p:sldId id="538" r:id="rId3"/>
    <p:sldId id="557" r:id="rId4"/>
    <p:sldId id="621" r:id="rId5"/>
    <p:sldId id="622" r:id="rId6"/>
    <p:sldId id="623" r:id="rId7"/>
    <p:sldId id="624" r:id="rId8"/>
    <p:sldId id="62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4D"/>
    <a:srgbClr val="263F6A"/>
    <a:srgbClr val="8B8D8E"/>
    <a:srgbClr val="CED5DD"/>
    <a:srgbClr val="B2B4B3"/>
    <a:srgbClr val="DD5F36"/>
    <a:srgbClr val="D2492A"/>
    <a:srgbClr val="92A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5177" autoAdjust="0"/>
  </p:normalViewPr>
  <p:slideViewPr>
    <p:cSldViewPr snapToGrid="0" snapToObjects="1">
      <p:cViewPr varScale="1">
        <p:scale>
          <a:sx n="75" d="100"/>
          <a:sy n="75" d="100"/>
        </p:scale>
        <p:origin x="11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C9C-88A3-CA43-B162-DCC4E1E4BE7D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FE5E8-0999-F94A-9937-3F8545B1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10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E4000-89B6-4F22-834E-B172C4AA57D1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C4D68-66B1-48D6-AAFD-4ABFAB720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the &lt;title of the lab&gt; is what will be called the “System” through the rest of this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1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4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1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25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5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8"/>
            <a:ext cx="10356915" cy="58257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55106-BA85-A046-A450-43480962F8F7}"/>
              </a:ext>
            </a:extLst>
          </p:cNvPr>
          <p:cNvSpPr/>
          <p:nvPr userDrawn="1"/>
        </p:nvSpPr>
        <p:spPr>
          <a:xfrm>
            <a:off x="-34047" y="0"/>
            <a:ext cx="12260094" cy="6265544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20878" y="3287006"/>
            <a:ext cx="911199" cy="0"/>
          </a:xfrm>
          <a:prstGeom prst="line">
            <a:avLst/>
          </a:prstGeom>
          <a:ln w="28575">
            <a:solidFill>
              <a:srgbClr val="D249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E7ABF0-DEE6-F34C-98A7-7FC5808DF58A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3FD82-CB41-C84B-B706-06F09C4B7CF1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5371" y="3737295"/>
            <a:ext cx="9144000" cy="1655762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Subhead, name or date goes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29AB2-51CA-D34A-933D-348196C30A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6"/>
            <a:ext cx="10356915" cy="582576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95371" y="2243579"/>
            <a:ext cx="10803672" cy="719056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</a:rPr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16478-27A8-5948-917C-6E6357F4BB0B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30F95D-C0F7-B448-B59E-D27295E0C7A5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0048" y="-10049"/>
            <a:ext cx="5183189" cy="6943412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58" y="472281"/>
            <a:ext cx="3932237" cy="160020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2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0058" y="2072481"/>
            <a:ext cx="3932237" cy="3811588"/>
          </a:xfrm>
        </p:spPr>
        <p:txBody>
          <a:bodyPr>
            <a:normAutofit/>
          </a:bodyPr>
          <a:lstStyle>
            <a:lvl1pPr marL="457189" indent="-457189">
              <a:buFont typeface="Arial" charset="0"/>
              <a:buChar char="•"/>
              <a:defRPr sz="28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Supporting text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F5E0A-84A7-2F4C-A9C5-069A0CC392D2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29638-9519-5646-BC6C-4C995584BC00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67B4F-5A8F-3845-8B30-98B83A0003A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6899B-D311-B446-8DBB-7D61E82846C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B1FB3-2557-BB46-9386-C66D040E875F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9728" y="-9729"/>
            <a:ext cx="12201728" cy="626554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92A2B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subhead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BC71D-0003-024E-9F29-71C949747F4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715021-AF61-AF4F-9B48-1343FD8CB059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9728" y="6265545"/>
            <a:ext cx="1220172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7278D-9F84-1645-9C4A-4B5FD9D6895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29617-3EE6-934F-B272-92B6163ABCA3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77242-14B3-B24E-8B0C-44E4362EFCBD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53E08-80AB-B043-979E-87B7A1E7EB2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B57081-B141-9B4E-9482-F401745054EE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0EA07-1225-FE4C-917E-74A024F5E428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F743-16CE-3043-9E24-77715B0645D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2"/>
          <p:cNvSpPr txBox="1">
            <a:spLocks/>
          </p:cNvSpPr>
          <p:nvPr userDrawn="1"/>
        </p:nvSpPr>
        <p:spPr>
          <a:xfrm>
            <a:off x="838202" y="5746528"/>
            <a:ext cx="13016751" cy="779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1314D"/>
                </a:solidFill>
                <a:latin typeface="Gotham Medium" charset="0"/>
                <a:ea typeface="Gotham Medium" charset="0"/>
                <a:cs typeface="Gotham Medium" charset="0"/>
              </a:defRPr>
            </a:lvl1pPr>
          </a:lstStyle>
          <a:p>
            <a:r>
              <a:rPr lang="en-US" sz="4400" b="1" i="0" dirty="0">
                <a:latin typeface="Arial" panose="020B0604020202020204" pitchFamily="34" charset="0"/>
                <a:cs typeface="Arial" panose="020B0604020202020204" pitchFamily="34" charset="0"/>
              </a:rPr>
              <a:t>Headline Copy Goes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557703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0048" y="-10048"/>
            <a:ext cx="12202048" cy="6868048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552941"/>
            <a:ext cx="10356915" cy="5825765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6399" y="2531096"/>
            <a:ext cx="9144000" cy="1655762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“Quote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2439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60252" y="982464"/>
            <a:ext cx="4862405" cy="1794085"/>
          </a:xfrm>
        </p:spPr>
        <p:txBody>
          <a:bodyPr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60253" y="3052261"/>
            <a:ext cx="4862404" cy="1975926"/>
          </a:xfrm>
        </p:spPr>
        <p:txBody>
          <a:bodyPr/>
          <a:lstStyle/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0" y="3"/>
            <a:ext cx="6890995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53956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1314D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371" y="1661652"/>
            <a:ext cx="10803672" cy="1300983"/>
          </a:xfrm>
        </p:spPr>
        <p:txBody>
          <a:bodyPr>
            <a:normAutofit/>
          </a:bodyPr>
          <a:lstStyle/>
          <a:p>
            <a:r>
              <a:rPr lang="en-US" dirty="0"/>
              <a:t>EENG 385</a:t>
            </a:r>
            <a:br>
              <a:rPr lang="en-US" dirty="0"/>
            </a:br>
            <a:r>
              <a:rPr lang="en-US" dirty="0"/>
              <a:t>Schmitt Trigger Oscillator</a:t>
            </a:r>
          </a:p>
        </p:txBody>
      </p:sp>
    </p:spTree>
    <p:extLst>
      <p:ext uri="{BB962C8B-B14F-4D97-AF65-F5344CB8AC3E}">
        <p14:creationId xmlns:p14="http://schemas.microsoft.com/office/powerpoint/2010/main" val="201888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91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Introduce the theory, simulation and construction of a circuit that uses positive feedback to form an oscillator.</a:t>
            </a:r>
          </a:p>
        </p:txBody>
      </p:sp>
    </p:spTree>
    <p:extLst>
      <p:ext uri="{BB962C8B-B14F-4D97-AF65-F5344CB8AC3E}">
        <p14:creationId xmlns:p14="http://schemas.microsoft.com/office/powerpoint/2010/main" val="226326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for noise rejection</a:t>
            </a:r>
          </a:p>
          <a:p>
            <a:pPr eaLnBrk="1" hangingPunct="1"/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 signal (top) converted with a single threshold (middle) then Schmitt trigger (bottom).</a:t>
            </a:r>
          </a:p>
          <a:p>
            <a:pPr eaLnBrk="1" hangingPunct="1"/>
            <a:endParaRPr lang="en-US" altLang="en-US" sz="2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18" descr="noiseRejection">
            <a:extLst>
              <a:ext uri="{FF2B5EF4-FFF2-40B4-BE49-F238E27FC236}">
                <a16:creationId xmlns:a16="http://schemas.microsoft.com/office/drawing/2014/main" id="{1E85495F-309A-7A07-1594-A145EDEB0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" r="2921" b="2118"/>
          <a:stretch>
            <a:fillRect/>
          </a:stretch>
        </p:blipFill>
        <p:spPr bwMode="auto">
          <a:xfrm>
            <a:off x="1165277" y="3244954"/>
            <a:ext cx="3316288" cy="297021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3BC24D9A-380E-5F5D-187D-F9275CBB4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90" y="3557692"/>
            <a:ext cx="3367087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77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VCC = 9V</a:t>
            </a:r>
          </a:p>
          <a:p>
            <a:r>
              <a:rPr lang="en-US" dirty="0"/>
              <a:t>Assume </a:t>
            </a:r>
            <a:r>
              <a:rPr lang="en-US" dirty="0" err="1"/>
              <a:t>Vout</a:t>
            </a:r>
            <a:r>
              <a:rPr lang="en-US" dirty="0"/>
              <a:t> = 9V</a:t>
            </a:r>
          </a:p>
          <a:p>
            <a:pPr lvl="1"/>
            <a:r>
              <a:rPr lang="en-US" dirty="0"/>
              <a:t>C1 charges through R4</a:t>
            </a:r>
          </a:p>
          <a:p>
            <a:pPr lvl="1"/>
            <a:r>
              <a:rPr lang="en-US" dirty="0"/>
              <a:t>V- increase</a:t>
            </a:r>
          </a:p>
          <a:p>
            <a:pPr lvl="1"/>
            <a:r>
              <a:rPr lang="en-US" dirty="0"/>
              <a:t>Causing </a:t>
            </a:r>
            <a:r>
              <a:rPr lang="en-US" dirty="0" err="1"/>
              <a:t>Vout</a:t>
            </a:r>
            <a:r>
              <a:rPr lang="en-US" dirty="0"/>
              <a:t> = 0V</a:t>
            </a:r>
          </a:p>
          <a:p>
            <a:r>
              <a:rPr lang="en-US" dirty="0"/>
              <a:t>Assume </a:t>
            </a:r>
            <a:r>
              <a:rPr lang="en-US" dirty="0" err="1"/>
              <a:t>Vout</a:t>
            </a:r>
            <a:r>
              <a:rPr lang="en-US" dirty="0"/>
              <a:t>  = 0V</a:t>
            </a:r>
          </a:p>
          <a:p>
            <a:pPr lvl="1"/>
            <a:r>
              <a:rPr lang="en-US" dirty="0"/>
              <a:t>C1 discharges through R5</a:t>
            </a:r>
          </a:p>
          <a:p>
            <a:pPr lvl="1"/>
            <a:r>
              <a:rPr lang="en-US" dirty="0"/>
              <a:t>V- decreases</a:t>
            </a:r>
          </a:p>
          <a:p>
            <a:pPr lvl="1"/>
            <a:r>
              <a:rPr lang="en-US" dirty="0"/>
              <a:t>Causing </a:t>
            </a:r>
            <a:r>
              <a:rPr lang="en-US" dirty="0" err="1"/>
              <a:t>Vout</a:t>
            </a:r>
            <a:r>
              <a:rPr lang="en-US" dirty="0"/>
              <a:t> = 9V</a:t>
            </a:r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BF8AC-2F28-6339-347E-A4F22E65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80" y="1170607"/>
            <a:ext cx="5344160" cy="45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7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MultiSim</a:t>
            </a:r>
            <a:r>
              <a:rPr lang="en-US" dirty="0"/>
              <a:t> Live</a:t>
            </a:r>
          </a:p>
          <a:p>
            <a:r>
              <a:rPr lang="en-US" dirty="0"/>
              <a:t>Set initial conditions on capacitor</a:t>
            </a:r>
          </a:p>
          <a:p>
            <a:r>
              <a:rPr lang="en-US" dirty="0"/>
              <a:t>Probe op amp output and capacitor voltage</a:t>
            </a:r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C2B9E-C4AE-DBAA-9539-EA89E6C7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3428999"/>
            <a:ext cx="6247130" cy="25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Use 14-pin socket for TLC274</a:t>
            </a:r>
          </a:p>
          <a:p>
            <a:r>
              <a:rPr lang="en-US" dirty="0"/>
              <a:t>Parts are in Brown 305</a:t>
            </a:r>
          </a:p>
          <a:p>
            <a:r>
              <a:rPr lang="en-US" dirty="0"/>
              <a:t>Just assemble </a:t>
            </a:r>
            <a:r>
              <a:rPr lang="en-US"/>
              <a:t>ST Relax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384BC-4B0C-751E-EEA2-84C243A0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14" y="1825625"/>
            <a:ext cx="4574166" cy="33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Probe op amp output and capacitor voltage</a:t>
            </a:r>
          </a:p>
          <a:p>
            <a:r>
              <a:rPr lang="en-US" dirty="0"/>
              <a:t>Should be within 25% of simulation values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AAA24-79E5-238B-2395-5B57A1CA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26" y="3037840"/>
            <a:ext cx="3654474" cy="29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8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analysis, simulation and assemble</a:t>
            </a:r>
          </a:p>
          <a:p>
            <a:pPr lvl="1"/>
            <a:r>
              <a:rPr lang="en-US" dirty="0"/>
              <a:t>Table 4 op amp output</a:t>
            </a:r>
          </a:p>
          <a:p>
            <a:pPr lvl="1"/>
            <a:r>
              <a:rPr lang="en-US" dirty="0"/>
              <a:t>Table 5 capacitor C1 </a:t>
            </a:r>
          </a:p>
          <a:p>
            <a:r>
              <a:rPr lang="en-US" dirty="0"/>
              <a:t>Answer listed questions</a:t>
            </a:r>
          </a:p>
          <a:p>
            <a:r>
              <a:rPr lang="en-US" dirty="0"/>
              <a:t>Save solutions as PDF</a:t>
            </a:r>
          </a:p>
          <a:p>
            <a:r>
              <a:rPr lang="en-US" dirty="0"/>
              <a:t>Due before start of class next week</a:t>
            </a:r>
          </a:p>
          <a:p>
            <a:r>
              <a:rPr lang="en-US" dirty="0"/>
              <a:t>Every student builds their own board</a:t>
            </a:r>
          </a:p>
          <a:p>
            <a:r>
              <a:rPr lang="en-US" dirty="0"/>
              <a:t>Everyone brings their board to class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sz="28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34904C1-90E6-6B9A-5392-B30CCA1AF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275126"/>
            <a:ext cx="4724400" cy="365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27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3247</TotalTime>
  <Words>250</Words>
  <Application>Microsoft Office PowerPoint</Application>
  <PresentationFormat>Widescreen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Gotham</vt:lpstr>
      <vt:lpstr>Gotham Book</vt:lpstr>
      <vt:lpstr>Times New Roman</vt:lpstr>
      <vt:lpstr>Office Theme</vt:lpstr>
      <vt:lpstr>EENG 385 Schmitt Trigger Oscillator</vt:lpstr>
      <vt:lpstr>Lab Objectives</vt:lpstr>
      <vt:lpstr>Theory</vt:lpstr>
      <vt:lpstr>Theory</vt:lpstr>
      <vt:lpstr>Simulate</vt:lpstr>
      <vt:lpstr>Assemble</vt:lpstr>
      <vt:lpstr>Test</vt:lpstr>
      <vt:lpstr>Turn 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Chris Coulston</cp:lastModifiedBy>
  <cp:revision>94</cp:revision>
  <dcterms:created xsi:type="dcterms:W3CDTF">2017-08-01T15:06:47Z</dcterms:created>
  <dcterms:modified xsi:type="dcterms:W3CDTF">2023-08-31T00:59:40Z</dcterms:modified>
  <cp:category/>
</cp:coreProperties>
</file>